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8288000" cy="27432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67" kern="1200">
        <a:solidFill>
          <a:schemeClr val="tx1"/>
        </a:solidFill>
        <a:latin typeface="Times New Roman" charset="0"/>
        <a:ea typeface="+mn-ea"/>
        <a:cs typeface="+mn-cs"/>
      </a:defRPr>
    </a:lvl1pPr>
    <a:lvl2pPr marL="355472" algn="l" rtl="0" eaLnBrk="0" fontAlgn="base" hangingPunct="0">
      <a:spcBef>
        <a:spcPct val="0"/>
      </a:spcBef>
      <a:spcAft>
        <a:spcPct val="0"/>
      </a:spcAft>
      <a:defRPr sz="1867" kern="1200">
        <a:solidFill>
          <a:schemeClr val="tx1"/>
        </a:solidFill>
        <a:latin typeface="Times New Roman" charset="0"/>
        <a:ea typeface="+mn-ea"/>
        <a:cs typeface="+mn-cs"/>
      </a:defRPr>
    </a:lvl2pPr>
    <a:lvl3pPr marL="710944" algn="l" rtl="0" eaLnBrk="0" fontAlgn="base" hangingPunct="0">
      <a:spcBef>
        <a:spcPct val="0"/>
      </a:spcBef>
      <a:spcAft>
        <a:spcPct val="0"/>
      </a:spcAft>
      <a:defRPr sz="1867" kern="1200">
        <a:solidFill>
          <a:schemeClr val="tx1"/>
        </a:solidFill>
        <a:latin typeface="Times New Roman" charset="0"/>
        <a:ea typeface="+mn-ea"/>
        <a:cs typeface="+mn-cs"/>
      </a:defRPr>
    </a:lvl3pPr>
    <a:lvl4pPr marL="1066417" algn="l" rtl="0" eaLnBrk="0" fontAlgn="base" hangingPunct="0">
      <a:spcBef>
        <a:spcPct val="0"/>
      </a:spcBef>
      <a:spcAft>
        <a:spcPct val="0"/>
      </a:spcAft>
      <a:defRPr sz="1867" kern="1200">
        <a:solidFill>
          <a:schemeClr val="tx1"/>
        </a:solidFill>
        <a:latin typeface="Times New Roman" charset="0"/>
        <a:ea typeface="+mn-ea"/>
        <a:cs typeface="+mn-cs"/>
      </a:defRPr>
    </a:lvl4pPr>
    <a:lvl5pPr marL="1421887" algn="l" rtl="0" eaLnBrk="0" fontAlgn="base" hangingPunct="0">
      <a:spcBef>
        <a:spcPct val="0"/>
      </a:spcBef>
      <a:spcAft>
        <a:spcPct val="0"/>
      </a:spcAft>
      <a:defRPr sz="1867" kern="1200">
        <a:solidFill>
          <a:schemeClr val="tx1"/>
        </a:solidFill>
        <a:latin typeface="Times New Roman" charset="0"/>
        <a:ea typeface="+mn-ea"/>
        <a:cs typeface="+mn-cs"/>
      </a:defRPr>
    </a:lvl5pPr>
    <a:lvl6pPr marL="1777361" algn="l" defTabSz="355472" rtl="0" eaLnBrk="1" latinLnBrk="0" hangingPunct="1">
      <a:defRPr sz="1867" kern="1200">
        <a:solidFill>
          <a:schemeClr val="tx1"/>
        </a:solidFill>
        <a:latin typeface="Times New Roman" charset="0"/>
        <a:ea typeface="+mn-ea"/>
        <a:cs typeface="+mn-cs"/>
      </a:defRPr>
    </a:lvl6pPr>
    <a:lvl7pPr marL="2132832" algn="l" defTabSz="355472" rtl="0" eaLnBrk="1" latinLnBrk="0" hangingPunct="1">
      <a:defRPr sz="1867" kern="1200">
        <a:solidFill>
          <a:schemeClr val="tx1"/>
        </a:solidFill>
        <a:latin typeface="Times New Roman" charset="0"/>
        <a:ea typeface="+mn-ea"/>
        <a:cs typeface="+mn-cs"/>
      </a:defRPr>
    </a:lvl7pPr>
    <a:lvl8pPr marL="2488305" algn="l" defTabSz="355472" rtl="0" eaLnBrk="1" latinLnBrk="0" hangingPunct="1">
      <a:defRPr sz="1867" kern="1200">
        <a:solidFill>
          <a:schemeClr val="tx1"/>
        </a:solidFill>
        <a:latin typeface="Times New Roman" charset="0"/>
        <a:ea typeface="+mn-ea"/>
        <a:cs typeface="+mn-cs"/>
      </a:defRPr>
    </a:lvl8pPr>
    <a:lvl9pPr marL="2843776" algn="l" defTabSz="355472" rtl="0" eaLnBrk="1" latinLnBrk="0" hangingPunct="1">
      <a:defRPr sz="1867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00" userDrawn="1">
          <p15:clr>
            <a:srgbClr val="A4A3A4"/>
          </p15:clr>
        </p15:guide>
        <p15:guide id="2" pos="-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2228A"/>
    <a:srgbClr val="242494"/>
    <a:srgbClr val="1F1F7F"/>
    <a:srgbClr val="1B1B6F"/>
    <a:srgbClr val="000099"/>
    <a:srgbClr val="0033CC"/>
    <a:srgbClr val="0000FF"/>
    <a:srgbClr val="80000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9" autoAdjust="0"/>
    <p:restoredTop sz="94660"/>
  </p:normalViewPr>
  <p:slideViewPr>
    <p:cSldViewPr>
      <p:cViewPr varScale="1">
        <p:scale>
          <a:sx n="20" d="100"/>
          <a:sy n="20" d="100"/>
        </p:scale>
        <p:origin x="2827" y="77"/>
      </p:cViewPr>
      <p:guideLst>
        <p:guide orient="horz" pos="5600"/>
        <p:guide pos="-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86DB5-6595-4414-8173-2DEE3E887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159B-7058-41CC-9F3C-BD3A6E5D1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80A6-3B40-4622-9B23-531C24E2D7B0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3373F-C815-4B7E-96BA-4D1E40579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6355-1920-4247-8EE1-EC85B2188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29E10-1FAC-4809-911E-07D59EC0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37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487" y="0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38400" y="712788"/>
            <a:ext cx="2427288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877" y="4592739"/>
            <a:ext cx="5311343" cy="42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6293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487" y="9106293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F21B96F-0580-904B-AE87-C7462219E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3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33" kern="1200">
        <a:solidFill>
          <a:schemeClr val="tx1"/>
        </a:solidFill>
        <a:latin typeface="Times New Roman" charset="0"/>
        <a:ea typeface="+mn-ea"/>
        <a:cs typeface="+mn-cs"/>
      </a:defRPr>
    </a:lvl1pPr>
    <a:lvl2pPr marL="355472" algn="l" rtl="0" eaLnBrk="0" fontAlgn="base" hangingPunct="0">
      <a:spcBef>
        <a:spcPct val="30000"/>
      </a:spcBef>
      <a:spcAft>
        <a:spcPct val="0"/>
      </a:spcAft>
      <a:defRPr sz="933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710944" algn="l" rtl="0" eaLnBrk="0" fontAlgn="base" hangingPunct="0">
      <a:spcBef>
        <a:spcPct val="30000"/>
      </a:spcBef>
      <a:spcAft>
        <a:spcPct val="0"/>
      </a:spcAft>
      <a:defRPr sz="933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066417" algn="l" rtl="0" eaLnBrk="0" fontAlgn="base" hangingPunct="0">
      <a:spcBef>
        <a:spcPct val="30000"/>
      </a:spcBef>
      <a:spcAft>
        <a:spcPct val="0"/>
      </a:spcAft>
      <a:defRPr sz="933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421887" algn="l" rtl="0" eaLnBrk="0" fontAlgn="base" hangingPunct="0">
      <a:spcBef>
        <a:spcPct val="30000"/>
      </a:spcBef>
      <a:spcAft>
        <a:spcPct val="0"/>
      </a:spcAft>
      <a:defRPr sz="933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1777361" algn="l" defTabSz="355472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2832" algn="l" defTabSz="355472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305" algn="l" defTabSz="355472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3776" algn="l" defTabSz="355472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38400" y="712788"/>
            <a:ext cx="2427288" cy="3641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561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428" y="8520908"/>
            <a:ext cx="15545153" cy="588168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851" y="15545598"/>
            <a:ext cx="12802307" cy="70088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38683" indent="0" algn="ctr">
              <a:buNone/>
              <a:defRPr/>
            </a:lvl2pPr>
            <a:lvl3pPr marL="677365" indent="0" algn="ctr">
              <a:buNone/>
              <a:defRPr/>
            </a:lvl3pPr>
            <a:lvl4pPr marL="1016049" indent="0" algn="ctr">
              <a:buNone/>
              <a:defRPr/>
            </a:lvl4pPr>
            <a:lvl5pPr marL="1354731" indent="0" algn="ctr">
              <a:buNone/>
              <a:defRPr/>
            </a:lvl5pPr>
            <a:lvl6pPr marL="1693413" indent="0" algn="ctr">
              <a:buNone/>
              <a:defRPr/>
            </a:lvl6pPr>
            <a:lvl7pPr marL="2032097" indent="0" algn="ctr">
              <a:buNone/>
              <a:defRPr/>
            </a:lvl7pPr>
            <a:lvl8pPr marL="2370780" indent="0" algn="ctr">
              <a:buNone/>
              <a:defRPr/>
            </a:lvl8pPr>
            <a:lvl9pPr marL="2709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0" y="1099343"/>
            <a:ext cx="16458848" cy="4572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80" y="6401600"/>
            <a:ext cx="16458848" cy="181034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9157" y="1099350"/>
            <a:ext cx="4114272" cy="2340570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85" y="1099350"/>
            <a:ext cx="12259909" cy="234057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0" y="1099343"/>
            <a:ext cx="16458848" cy="4572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80" y="6401600"/>
            <a:ext cx="16458848" cy="1810345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0" y="17627210"/>
            <a:ext cx="15545153" cy="5449094"/>
          </a:xfrm>
          <a:prstGeom prst="rect">
            <a:avLst/>
          </a:prstGeom>
        </p:spPr>
        <p:txBody>
          <a:bodyPr vert="horz" anchor="t"/>
          <a:lstStyle>
            <a:lvl1pPr algn="l">
              <a:defRPr sz="29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30" y="11626454"/>
            <a:ext cx="15545153" cy="60007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81"/>
            </a:lvl1pPr>
            <a:lvl2pPr marL="338683" indent="0">
              <a:buNone/>
              <a:defRPr sz="1333"/>
            </a:lvl2pPr>
            <a:lvl3pPr marL="677365" indent="0">
              <a:buNone/>
              <a:defRPr sz="1186"/>
            </a:lvl3pPr>
            <a:lvl4pPr marL="1016049" indent="0">
              <a:buNone/>
              <a:defRPr sz="1037"/>
            </a:lvl4pPr>
            <a:lvl5pPr marL="1354731" indent="0">
              <a:buNone/>
              <a:defRPr sz="1037"/>
            </a:lvl5pPr>
            <a:lvl6pPr marL="1693413" indent="0">
              <a:buNone/>
              <a:defRPr sz="1037"/>
            </a:lvl6pPr>
            <a:lvl7pPr marL="2032097" indent="0">
              <a:buNone/>
              <a:defRPr sz="1037"/>
            </a:lvl7pPr>
            <a:lvl8pPr marL="2370780" indent="0">
              <a:buNone/>
              <a:defRPr sz="1037"/>
            </a:lvl8pPr>
            <a:lvl9pPr marL="2709462" indent="0">
              <a:buNone/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0" y="1099343"/>
            <a:ext cx="16458848" cy="4572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77" y="6401600"/>
            <a:ext cx="8187090" cy="18103454"/>
          </a:xfrm>
          <a:prstGeom prst="rect">
            <a:avLst/>
          </a:prstGeom>
        </p:spPr>
        <p:txBody>
          <a:bodyPr vert="horz"/>
          <a:lstStyle>
            <a:lvl1pPr>
              <a:defRPr sz="2074"/>
            </a:lvl1pPr>
            <a:lvl2pPr>
              <a:defRPr sz="1777"/>
            </a:lvl2pPr>
            <a:lvl3pPr>
              <a:defRPr sz="1481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6337" y="6401600"/>
            <a:ext cx="8187092" cy="18103454"/>
          </a:xfrm>
          <a:prstGeom prst="rect">
            <a:avLst/>
          </a:prstGeom>
        </p:spPr>
        <p:txBody>
          <a:bodyPr vert="horz"/>
          <a:lstStyle>
            <a:lvl1pPr>
              <a:defRPr sz="2074"/>
            </a:lvl1pPr>
            <a:lvl2pPr>
              <a:defRPr sz="1777"/>
            </a:lvl2pPr>
            <a:lvl3pPr>
              <a:defRPr sz="1481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0" y="1099343"/>
            <a:ext cx="16458848" cy="4572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77" y="6139661"/>
            <a:ext cx="8080375" cy="255984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777" b="1"/>
            </a:lvl1pPr>
            <a:lvl2pPr marL="338683" indent="0">
              <a:buNone/>
              <a:defRPr sz="1481" b="1"/>
            </a:lvl2pPr>
            <a:lvl3pPr marL="677365" indent="0">
              <a:buNone/>
              <a:defRPr sz="1333" b="1"/>
            </a:lvl3pPr>
            <a:lvl4pPr marL="1016049" indent="0">
              <a:buNone/>
              <a:defRPr sz="1186" b="1"/>
            </a:lvl4pPr>
            <a:lvl5pPr marL="1354731" indent="0">
              <a:buNone/>
              <a:defRPr sz="1186" b="1"/>
            </a:lvl5pPr>
            <a:lvl6pPr marL="1693413" indent="0">
              <a:buNone/>
              <a:defRPr sz="1186" b="1"/>
            </a:lvl6pPr>
            <a:lvl7pPr marL="2032097" indent="0">
              <a:buNone/>
              <a:defRPr sz="1186" b="1"/>
            </a:lvl7pPr>
            <a:lvl8pPr marL="2370780" indent="0">
              <a:buNone/>
              <a:defRPr sz="1186" b="1"/>
            </a:lvl8pPr>
            <a:lvl9pPr marL="2709462" indent="0">
              <a:buNone/>
              <a:defRPr sz="11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577" y="8699503"/>
            <a:ext cx="8080375" cy="15805548"/>
          </a:xfrm>
          <a:prstGeom prst="rect">
            <a:avLst/>
          </a:prstGeom>
        </p:spPr>
        <p:txBody>
          <a:bodyPr vert="horz"/>
          <a:lstStyle>
            <a:lvl1pPr>
              <a:defRPr sz="1777"/>
            </a:lvl1pPr>
            <a:lvl2pPr>
              <a:defRPr sz="1481"/>
            </a:lvl2pPr>
            <a:lvl3pPr>
              <a:defRPr sz="1333"/>
            </a:lvl3pPr>
            <a:lvl4pPr>
              <a:defRPr sz="1186"/>
            </a:lvl4pPr>
            <a:lvl5pPr>
              <a:defRPr sz="1186"/>
            </a:lvl5pPr>
            <a:lvl6pPr>
              <a:defRPr sz="1186"/>
            </a:lvl6pPr>
            <a:lvl7pPr>
              <a:defRPr sz="1186"/>
            </a:lvl7pPr>
            <a:lvl8pPr>
              <a:defRPr sz="1186"/>
            </a:lvl8pPr>
            <a:lvl9pPr>
              <a:defRPr sz="11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407" y="6139661"/>
            <a:ext cx="8083022" cy="255984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777" b="1"/>
            </a:lvl1pPr>
            <a:lvl2pPr marL="338683" indent="0">
              <a:buNone/>
              <a:defRPr sz="1481" b="1"/>
            </a:lvl2pPr>
            <a:lvl3pPr marL="677365" indent="0">
              <a:buNone/>
              <a:defRPr sz="1333" b="1"/>
            </a:lvl3pPr>
            <a:lvl4pPr marL="1016049" indent="0">
              <a:buNone/>
              <a:defRPr sz="1186" b="1"/>
            </a:lvl4pPr>
            <a:lvl5pPr marL="1354731" indent="0">
              <a:buNone/>
              <a:defRPr sz="1186" b="1"/>
            </a:lvl5pPr>
            <a:lvl6pPr marL="1693413" indent="0">
              <a:buNone/>
              <a:defRPr sz="1186" b="1"/>
            </a:lvl6pPr>
            <a:lvl7pPr marL="2032097" indent="0">
              <a:buNone/>
              <a:defRPr sz="1186" b="1"/>
            </a:lvl7pPr>
            <a:lvl8pPr marL="2370780" indent="0">
              <a:buNone/>
              <a:defRPr sz="1186" b="1"/>
            </a:lvl8pPr>
            <a:lvl9pPr marL="2709462" indent="0">
              <a:buNone/>
              <a:defRPr sz="11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407" y="8699503"/>
            <a:ext cx="8083022" cy="15805548"/>
          </a:xfrm>
          <a:prstGeom prst="rect">
            <a:avLst/>
          </a:prstGeom>
        </p:spPr>
        <p:txBody>
          <a:bodyPr vert="horz"/>
          <a:lstStyle>
            <a:lvl1pPr>
              <a:defRPr sz="1777"/>
            </a:lvl1pPr>
            <a:lvl2pPr>
              <a:defRPr sz="1481"/>
            </a:lvl2pPr>
            <a:lvl3pPr>
              <a:defRPr sz="1333"/>
            </a:lvl3pPr>
            <a:lvl4pPr>
              <a:defRPr sz="1186"/>
            </a:lvl4pPr>
            <a:lvl5pPr>
              <a:defRPr sz="1186"/>
            </a:lvl5pPr>
            <a:lvl6pPr>
              <a:defRPr sz="1186"/>
            </a:lvl6pPr>
            <a:lvl7pPr>
              <a:defRPr sz="1186"/>
            </a:lvl7pPr>
            <a:lvl8pPr>
              <a:defRPr sz="1186"/>
            </a:lvl8pPr>
            <a:lvl9pPr>
              <a:defRPr sz="11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0" y="1099343"/>
            <a:ext cx="16458848" cy="4572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7" y="1091412"/>
            <a:ext cx="6016625" cy="4649392"/>
          </a:xfrm>
          <a:prstGeom prst="rect">
            <a:avLst/>
          </a:prstGeom>
        </p:spPr>
        <p:txBody>
          <a:bodyPr vert="horz" anchor="b"/>
          <a:lstStyle>
            <a:lvl1pPr algn="l">
              <a:defRPr sz="14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924" y="1091412"/>
            <a:ext cx="10223500" cy="23413642"/>
          </a:xfrm>
          <a:prstGeom prst="rect">
            <a:avLst/>
          </a:prstGeom>
        </p:spPr>
        <p:txBody>
          <a:bodyPr vert="horz"/>
          <a:lstStyle>
            <a:lvl1pPr>
              <a:defRPr sz="2370"/>
            </a:lvl1pPr>
            <a:lvl2pPr>
              <a:defRPr sz="2074"/>
            </a:lvl2pPr>
            <a:lvl3pPr>
              <a:defRPr sz="1777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577" y="5740798"/>
            <a:ext cx="6016625" cy="18764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37"/>
            </a:lvl1pPr>
            <a:lvl2pPr marL="338683" indent="0">
              <a:buNone/>
              <a:defRPr sz="889"/>
            </a:lvl2pPr>
            <a:lvl3pPr marL="677365" indent="0">
              <a:buNone/>
              <a:defRPr sz="741"/>
            </a:lvl3pPr>
            <a:lvl4pPr marL="1016049" indent="0">
              <a:buNone/>
              <a:defRPr sz="667"/>
            </a:lvl4pPr>
            <a:lvl5pPr marL="1354731" indent="0">
              <a:buNone/>
              <a:defRPr sz="667"/>
            </a:lvl5pPr>
            <a:lvl6pPr marL="1693413" indent="0">
              <a:buNone/>
              <a:defRPr sz="667"/>
            </a:lvl6pPr>
            <a:lvl7pPr marL="2032097" indent="0">
              <a:buNone/>
              <a:defRPr sz="667"/>
            </a:lvl7pPr>
            <a:lvl8pPr marL="2370780" indent="0">
              <a:buNone/>
              <a:defRPr sz="667"/>
            </a:lvl8pPr>
            <a:lvl9pPr marL="270946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25" y="19202804"/>
            <a:ext cx="10973153" cy="2266156"/>
          </a:xfrm>
          <a:prstGeom prst="rect">
            <a:avLst/>
          </a:prstGeom>
        </p:spPr>
        <p:txBody>
          <a:bodyPr vert="horz" anchor="b"/>
          <a:lstStyle>
            <a:lvl1pPr algn="l">
              <a:defRPr sz="14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225" y="2450705"/>
            <a:ext cx="10973153" cy="164603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70"/>
            </a:lvl1pPr>
            <a:lvl2pPr marL="338683" indent="0">
              <a:buNone/>
              <a:defRPr sz="2074"/>
            </a:lvl2pPr>
            <a:lvl3pPr marL="677365" indent="0">
              <a:buNone/>
              <a:defRPr sz="1777"/>
            </a:lvl3pPr>
            <a:lvl4pPr marL="1016049" indent="0">
              <a:buNone/>
              <a:defRPr sz="1481"/>
            </a:lvl4pPr>
            <a:lvl5pPr marL="1354731" indent="0">
              <a:buNone/>
              <a:defRPr sz="1481"/>
            </a:lvl5pPr>
            <a:lvl6pPr marL="1693413" indent="0">
              <a:buNone/>
              <a:defRPr sz="1481"/>
            </a:lvl6pPr>
            <a:lvl7pPr marL="2032097" indent="0">
              <a:buNone/>
              <a:defRPr sz="1481"/>
            </a:lvl7pPr>
            <a:lvl8pPr marL="2370780" indent="0">
              <a:buNone/>
              <a:defRPr sz="1481"/>
            </a:lvl8pPr>
            <a:lvl9pPr marL="2709462" indent="0">
              <a:buNone/>
              <a:defRPr sz="148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225" y="21468957"/>
            <a:ext cx="10973153" cy="32206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37"/>
            </a:lvl1pPr>
            <a:lvl2pPr marL="338683" indent="0">
              <a:buNone/>
              <a:defRPr sz="889"/>
            </a:lvl2pPr>
            <a:lvl3pPr marL="677365" indent="0">
              <a:buNone/>
              <a:defRPr sz="741"/>
            </a:lvl3pPr>
            <a:lvl4pPr marL="1016049" indent="0">
              <a:buNone/>
              <a:defRPr sz="667"/>
            </a:lvl4pPr>
            <a:lvl5pPr marL="1354731" indent="0">
              <a:buNone/>
              <a:defRPr sz="667"/>
            </a:lvl5pPr>
            <a:lvl6pPr marL="1693413" indent="0">
              <a:buNone/>
              <a:defRPr sz="667"/>
            </a:lvl6pPr>
            <a:lvl7pPr marL="2032097" indent="0">
              <a:buNone/>
              <a:defRPr sz="667"/>
            </a:lvl7pPr>
            <a:lvl8pPr marL="2370780" indent="0">
              <a:buNone/>
              <a:defRPr sz="667"/>
            </a:lvl8pPr>
            <a:lvl9pPr marL="270946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+mj-lt"/>
          <a:ea typeface="+mj-ea"/>
          <a:cs typeface="+mj-cs"/>
        </a:defRPr>
      </a:lvl1pPr>
      <a:lvl2pPr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2pPr>
      <a:lvl3pPr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3pPr>
      <a:lvl4pPr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4pPr>
      <a:lvl5pPr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5pPr>
      <a:lvl6pPr marL="338683"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6pPr>
      <a:lvl7pPr marL="677365"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7pPr>
      <a:lvl8pPr marL="1016049"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8pPr>
      <a:lvl9pPr marL="1354731" algn="ctr" defTabSz="1708702" rtl="0" eaLnBrk="0" fontAlgn="base" hangingPunct="0">
        <a:spcBef>
          <a:spcPct val="0"/>
        </a:spcBef>
        <a:spcAft>
          <a:spcPct val="0"/>
        </a:spcAft>
        <a:defRPr sz="8221">
          <a:solidFill>
            <a:schemeClr val="tx2"/>
          </a:solidFill>
          <a:latin typeface="Times New Roman" charset="0"/>
        </a:defRPr>
      </a:lvl9pPr>
    </p:titleStyle>
    <p:bodyStyle>
      <a:lvl1pPr marL="639734" indent="-639734" algn="l" defTabSz="1708702" rtl="0" eaLnBrk="0" fontAlgn="base" hangingPunct="0">
        <a:spcBef>
          <a:spcPct val="20000"/>
        </a:spcBef>
        <a:spcAft>
          <a:spcPct val="0"/>
        </a:spcAft>
        <a:buChar char="•"/>
        <a:defRPr sz="5926">
          <a:solidFill>
            <a:schemeClr val="tx1"/>
          </a:solidFill>
          <a:latin typeface="+mn-lt"/>
          <a:ea typeface="+mn-ea"/>
          <a:cs typeface="+mn-cs"/>
        </a:defRPr>
      </a:lvl1pPr>
      <a:lvl2pPr marL="1387659" indent="-533895" algn="l" defTabSz="1708702" rtl="0" eaLnBrk="0" fontAlgn="base" hangingPunct="0">
        <a:spcBef>
          <a:spcPct val="20000"/>
        </a:spcBef>
        <a:spcAft>
          <a:spcPct val="0"/>
        </a:spcAft>
        <a:buChar char="–"/>
        <a:defRPr sz="5260">
          <a:solidFill>
            <a:schemeClr val="tx1"/>
          </a:solidFill>
          <a:latin typeface="+mn-lt"/>
          <a:ea typeface="ＭＳ Ｐゴシック" charset="-128"/>
        </a:defRPr>
      </a:lvl2pPr>
      <a:lvl3pPr marL="2135582" indent="-426883" algn="l" defTabSz="1708702" rtl="0" eaLnBrk="0" fontAlgn="base" hangingPunct="0">
        <a:spcBef>
          <a:spcPct val="20000"/>
        </a:spcBef>
        <a:spcAft>
          <a:spcPct val="0"/>
        </a:spcAft>
        <a:buChar char="•"/>
        <a:defRPr sz="4520">
          <a:solidFill>
            <a:schemeClr val="tx1"/>
          </a:solidFill>
          <a:latin typeface="+mn-lt"/>
          <a:ea typeface="ＭＳ Ｐゴシック" charset="-128"/>
        </a:defRPr>
      </a:lvl3pPr>
      <a:lvl4pPr marL="2991699" indent="-429234" algn="l" defTabSz="1708702" rtl="0" eaLnBrk="0" fontAlgn="base" hangingPunct="0">
        <a:spcBef>
          <a:spcPct val="20000"/>
        </a:spcBef>
        <a:spcAft>
          <a:spcPct val="0"/>
        </a:spcAft>
        <a:buChar char="–"/>
        <a:defRPr sz="3630">
          <a:solidFill>
            <a:schemeClr val="tx1"/>
          </a:solidFill>
          <a:latin typeface="+mn-lt"/>
          <a:ea typeface="ＭＳ Ｐゴシック" charset="-128"/>
        </a:defRPr>
      </a:lvl4pPr>
      <a:lvl5pPr marL="3845460" indent="-426883" algn="l" defTabSz="1708702" rtl="0" eaLnBrk="0" fontAlgn="base" hangingPunct="0">
        <a:spcBef>
          <a:spcPct val="20000"/>
        </a:spcBef>
        <a:spcAft>
          <a:spcPct val="0"/>
        </a:spcAft>
        <a:buChar char="»"/>
        <a:defRPr sz="3630">
          <a:solidFill>
            <a:schemeClr val="tx1"/>
          </a:solidFill>
          <a:latin typeface="+mn-lt"/>
          <a:ea typeface="ＭＳ Ｐゴシック" charset="-128"/>
        </a:defRPr>
      </a:lvl5pPr>
      <a:lvl6pPr marL="4184143" indent="-426883" algn="l" defTabSz="1708702" rtl="0" eaLnBrk="0" fontAlgn="base" hangingPunct="0">
        <a:spcBef>
          <a:spcPct val="20000"/>
        </a:spcBef>
        <a:spcAft>
          <a:spcPct val="0"/>
        </a:spcAft>
        <a:buChar char="»"/>
        <a:defRPr sz="3630">
          <a:solidFill>
            <a:schemeClr val="tx1"/>
          </a:solidFill>
          <a:latin typeface="+mn-lt"/>
          <a:ea typeface="ＭＳ Ｐゴシック" charset="-128"/>
        </a:defRPr>
      </a:lvl6pPr>
      <a:lvl7pPr marL="4522827" indent="-426883" algn="l" defTabSz="1708702" rtl="0" eaLnBrk="0" fontAlgn="base" hangingPunct="0">
        <a:spcBef>
          <a:spcPct val="20000"/>
        </a:spcBef>
        <a:spcAft>
          <a:spcPct val="0"/>
        </a:spcAft>
        <a:buChar char="»"/>
        <a:defRPr sz="3630">
          <a:solidFill>
            <a:schemeClr val="tx1"/>
          </a:solidFill>
          <a:latin typeface="+mn-lt"/>
          <a:ea typeface="ＭＳ Ｐゴシック" charset="-128"/>
        </a:defRPr>
      </a:lvl7pPr>
      <a:lvl8pPr marL="4861509" indent="-426883" algn="l" defTabSz="1708702" rtl="0" eaLnBrk="0" fontAlgn="base" hangingPunct="0">
        <a:spcBef>
          <a:spcPct val="20000"/>
        </a:spcBef>
        <a:spcAft>
          <a:spcPct val="0"/>
        </a:spcAft>
        <a:buChar char="»"/>
        <a:defRPr sz="3630">
          <a:solidFill>
            <a:schemeClr val="tx1"/>
          </a:solidFill>
          <a:latin typeface="+mn-lt"/>
          <a:ea typeface="ＭＳ Ｐゴシック" charset="-128"/>
        </a:defRPr>
      </a:lvl8pPr>
      <a:lvl9pPr marL="5200191" indent="-426883" algn="l" defTabSz="1708702" rtl="0" eaLnBrk="0" fontAlgn="base" hangingPunct="0">
        <a:spcBef>
          <a:spcPct val="20000"/>
        </a:spcBef>
        <a:spcAft>
          <a:spcPct val="0"/>
        </a:spcAft>
        <a:buChar char="»"/>
        <a:defRPr sz="363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83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365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6049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731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413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2097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780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462" algn="l" defTabSz="3386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7.emf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24A7E94-6BE3-47C2-94A4-2A79E857C5F6}"/>
              </a:ext>
            </a:extLst>
          </p:cNvPr>
          <p:cNvSpPr/>
          <p:nvPr/>
        </p:nvSpPr>
        <p:spPr>
          <a:xfrm>
            <a:off x="520855" y="23028069"/>
            <a:ext cx="8546074" cy="86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67" dirty="0">
                <a:solidFill>
                  <a:srgbClr val="222222"/>
                </a:solidFill>
                <a:latin typeface="Arial" panose="020B0604020202020204" pitchFamily="34" charset="0"/>
              </a:rPr>
              <a:t>This work is supported by the National Science Foundation grant IIS 1830613, CMMI -</a:t>
            </a:r>
            <a:r>
              <a:rPr lang="en-US" altLang="zh-CN" sz="1667" dirty="0">
                <a:solidFill>
                  <a:srgbClr val="222222"/>
                </a:solidFill>
                <a:latin typeface="Arial" panose="020B0604020202020204" pitchFamily="34" charset="0"/>
              </a:rPr>
              <a:t>Career </a:t>
            </a:r>
            <a:r>
              <a:rPr lang="en-US" sz="1667" dirty="0">
                <a:solidFill>
                  <a:srgbClr val="222222"/>
                </a:solidFill>
                <a:latin typeface="Arial" panose="020B0604020202020204" pitchFamily="34" charset="0"/>
              </a:rPr>
              <a:t>1944655, NIH R01EB029765, and Grove School of Engineering, The City University of New York, City College.</a:t>
            </a:r>
          </a:p>
        </p:txBody>
      </p:sp>
      <p:sp>
        <p:nvSpPr>
          <p:cNvPr id="245" name="Rectangle 255">
            <a:extLst>
              <a:ext uri="{FF2B5EF4-FFF2-40B4-BE49-F238E27FC236}">
                <a16:creationId xmlns:a16="http://schemas.microsoft.com/office/drawing/2014/main" id="{3F14D88A-89DF-491F-A193-29B2AF13692B}"/>
              </a:ext>
            </a:extLst>
          </p:cNvPr>
          <p:cNvSpPr/>
          <p:nvPr/>
        </p:nvSpPr>
        <p:spPr bwMode="auto">
          <a:xfrm>
            <a:off x="494229" y="6350000"/>
            <a:ext cx="8644004" cy="568800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Quasi-Direct Drive Actuation</a:t>
            </a:r>
          </a:p>
        </p:txBody>
      </p:sp>
      <p:sp>
        <p:nvSpPr>
          <p:cNvPr id="153" name="Rectangle 147">
            <a:extLst>
              <a:ext uri="{FF2B5EF4-FFF2-40B4-BE49-F238E27FC236}">
                <a16:creationId xmlns:a16="http://schemas.microsoft.com/office/drawing/2014/main" id="{15B0EB70-B72C-4C5C-87C4-921E90C10139}"/>
              </a:ext>
            </a:extLst>
          </p:cNvPr>
          <p:cNvSpPr/>
          <p:nvPr/>
        </p:nvSpPr>
        <p:spPr bwMode="auto">
          <a:xfrm>
            <a:off x="504966" y="24629158"/>
            <a:ext cx="8637124" cy="364442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74" name="Rectangle 147">
            <a:extLst>
              <a:ext uri="{FF2B5EF4-FFF2-40B4-BE49-F238E27FC236}">
                <a16:creationId xmlns:a16="http://schemas.microsoft.com/office/drawing/2014/main" id="{35CD747F-CB51-4EDE-BB1D-9256BE41FC9C}"/>
              </a:ext>
            </a:extLst>
          </p:cNvPr>
          <p:cNvSpPr/>
          <p:nvPr/>
        </p:nvSpPr>
        <p:spPr bwMode="auto">
          <a:xfrm>
            <a:off x="9466246" y="3175000"/>
            <a:ext cx="8500206" cy="581897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Human-Exoskeleton Coupled Dynamic Model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1DAB59E-A368-4218-8916-74097D4B5F66}"/>
              </a:ext>
            </a:extLst>
          </p:cNvPr>
          <p:cNvSpPr/>
          <p:nvPr/>
        </p:nvSpPr>
        <p:spPr bwMode="auto">
          <a:xfrm>
            <a:off x="504965" y="3175000"/>
            <a:ext cx="8614422" cy="568800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Motivation / Introduction</a:t>
            </a:r>
            <a:endParaRPr lang="zh-CN" altLang="en-US" sz="237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98E588-7A93-43B7-B6D8-14E4F969580A}"/>
              </a:ext>
            </a:extLst>
          </p:cNvPr>
          <p:cNvSpPr/>
          <p:nvPr/>
        </p:nvSpPr>
        <p:spPr bwMode="auto">
          <a:xfrm>
            <a:off x="484575" y="3754454"/>
            <a:ext cx="8637124" cy="23655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B3C4CB2C-CDC9-4B12-95B6-348109CF833F}"/>
              </a:ext>
            </a:extLst>
          </p:cNvPr>
          <p:cNvSpPr txBox="1">
            <a:spLocks/>
          </p:cNvSpPr>
          <p:nvPr/>
        </p:nvSpPr>
        <p:spPr>
          <a:xfrm>
            <a:off x="533960" y="3756897"/>
            <a:ext cx="8418535" cy="2680684"/>
          </a:xfrm>
          <a:prstGeom prst="rect">
            <a:avLst/>
          </a:prstGeom>
        </p:spPr>
        <p:txBody>
          <a:bodyPr>
            <a:normAutofit/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85743" indent="-28574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High-performance actuators are crucial to enable mechanical versatility of wearable robots, which are required to be lightweight, highly backdrivable, and with high bandwidth. </a:t>
            </a:r>
          </a:p>
          <a:p>
            <a:pPr marL="285743" indent="-28574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State-of-the-art actuators, e.g., series elastic actuators (SEAs), have to compromise bandwidth to improve compliance (i.e., backdrivability). </a:t>
            </a:r>
          </a:p>
          <a:p>
            <a:pPr marL="285743" indent="-28574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we create a lightweight bilateral hip exoskeleton to reduce joint loadings during normal activities, including walking and squatting.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CE36EB-4656-4A4E-A3F9-40F03DEC5A48}"/>
              </a:ext>
            </a:extLst>
          </p:cNvPr>
          <p:cNvSpPr/>
          <p:nvPr/>
        </p:nvSpPr>
        <p:spPr bwMode="auto">
          <a:xfrm>
            <a:off x="494747" y="6930445"/>
            <a:ext cx="8649254" cy="79306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sp>
        <p:nvSpPr>
          <p:cNvPr id="135" name="Rectangle 255">
            <a:extLst>
              <a:ext uri="{FF2B5EF4-FFF2-40B4-BE49-F238E27FC236}">
                <a16:creationId xmlns:a16="http://schemas.microsoft.com/office/drawing/2014/main" id="{573D8AC5-DA60-4000-B41D-93FB23317E57}"/>
              </a:ext>
            </a:extLst>
          </p:cNvPr>
          <p:cNvSpPr/>
          <p:nvPr/>
        </p:nvSpPr>
        <p:spPr bwMode="auto">
          <a:xfrm>
            <a:off x="508569" y="15084483"/>
            <a:ext cx="8644004" cy="413477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Portable and Versatile Hip Exoskeleton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505446C-72CF-4145-BF38-892E7D1D5750}"/>
              </a:ext>
            </a:extLst>
          </p:cNvPr>
          <p:cNvSpPr/>
          <p:nvPr/>
        </p:nvSpPr>
        <p:spPr bwMode="auto">
          <a:xfrm>
            <a:off x="492836" y="15459655"/>
            <a:ext cx="8649254" cy="70494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E4787FF-9575-4C59-BBE2-E77111DF8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43"/>
          <a:stretch/>
        </p:blipFill>
        <p:spPr>
          <a:xfrm>
            <a:off x="670050" y="15859125"/>
            <a:ext cx="8276146" cy="3635375"/>
          </a:xfrm>
          <a:prstGeom prst="rect">
            <a:avLst/>
          </a:prstGeom>
        </p:spPr>
      </p:pic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591C5AB6-AD3E-4999-95D0-7709898311C9}"/>
              </a:ext>
            </a:extLst>
          </p:cNvPr>
          <p:cNvSpPr txBox="1">
            <a:spLocks/>
          </p:cNvSpPr>
          <p:nvPr/>
        </p:nvSpPr>
        <p:spPr>
          <a:xfrm>
            <a:off x="775101" y="15537726"/>
            <a:ext cx="8003461" cy="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Quasi-Direct Drive Portable and Versatile Hip Exoskeleton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F8CC12AC-E00A-4446-B096-B926CA44F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94"/>
          <a:stretch/>
        </p:blipFill>
        <p:spPr>
          <a:xfrm>
            <a:off x="381000" y="19621015"/>
            <a:ext cx="8981065" cy="285798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5EC8D378-15D9-42E4-A84C-0E1CFD95E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43" t="18445" r="11276" b="4233"/>
          <a:stretch/>
        </p:blipFill>
        <p:spPr>
          <a:xfrm>
            <a:off x="394239" y="11339587"/>
            <a:ext cx="8744706" cy="334542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9F631257-8A45-4CF6-B0CD-96DFDA1EE4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16"/>
          <a:stretch/>
        </p:blipFill>
        <p:spPr>
          <a:xfrm>
            <a:off x="557423" y="7486533"/>
            <a:ext cx="8509506" cy="3701525"/>
          </a:xfrm>
          <a:prstGeom prst="rect">
            <a:avLst/>
          </a:prstGeom>
        </p:spPr>
      </p:pic>
      <p:pic>
        <p:nvPicPr>
          <p:cNvPr id="143" name="image9.png">
            <a:extLst>
              <a:ext uri="{FF2B5EF4-FFF2-40B4-BE49-F238E27FC236}">
                <a16:creationId xmlns:a16="http://schemas.microsoft.com/office/drawing/2014/main" id="{89B29CB5-07F6-4327-B892-BE84C14BD7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04"/>
          <a:stretch>
            <a:fillRect/>
          </a:stretch>
        </p:blipFill>
        <p:spPr>
          <a:xfrm>
            <a:off x="10172109" y="4175498"/>
            <a:ext cx="6972892" cy="3190502"/>
          </a:xfrm>
          <a:prstGeom prst="rect">
            <a:avLst/>
          </a:prstGeom>
          <a:ln/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8E6653CA-B6D5-43F8-97E2-30F8941ED334}"/>
              </a:ext>
            </a:extLst>
          </p:cNvPr>
          <p:cNvSpPr/>
          <p:nvPr/>
        </p:nvSpPr>
        <p:spPr bwMode="auto">
          <a:xfrm>
            <a:off x="9469043" y="3746501"/>
            <a:ext cx="8500205" cy="76940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7763E37-934D-43B5-8372-C1530D5BB969}"/>
              </a:ext>
            </a:extLst>
          </p:cNvPr>
          <p:cNvGrpSpPr>
            <a:grpSpLocks noChangeAspect="1"/>
          </p:cNvGrpSpPr>
          <p:nvPr/>
        </p:nvGrpSpPr>
        <p:grpSpPr>
          <a:xfrm>
            <a:off x="9504997" y="7836388"/>
            <a:ext cx="8385689" cy="3493853"/>
            <a:chOff x="126593" y="7322411"/>
            <a:chExt cx="10978054" cy="4573948"/>
          </a:xfrm>
        </p:grpSpPr>
        <p:grpSp>
          <p:nvGrpSpPr>
            <p:cNvPr id="165" name="群組 19">
              <a:extLst>
                <a:ext uri="{FF2B5EF4-FFF2-40B4-BE49-F238E27FC236}">
                  <a16:creationId xmlns:a16="http://schemas.microsoft.com/office/drawing/2014/main" id="{A9FE6666-4896-42C4-9F63-B5F8940B62D3}"/>
                </a:ext>
              </a:extLst>
            </p:cNvPr>
            <p:cNvGrpSpPr/>
            <p:nvPr/>
          </p:nvGrpSpPr>
          <p:grpSpPr>
            <a:xfrm>
              <a:off x="5763986" y="7322411"/>
              <a:ext cx="5340661" cy="4573948"/>
              <a:chOff x="3196789" y="1514584"/>
              <a:chExt cx="4176775" cy="3398216"/>
            </a:xfrm>
          </p:grpSpPr>
          <p:pic>
            <p:nvPicPr>
              <p:cNvPr id="168" name="圖片 4">
                <a:extLst>
                  <a:ext uri="{FF2B5EF4-FFF2-40B4-BE49-F238E27FC236}">
                    <a16:creationId xmlns:a16="http://schemas.microsoft.com/office/drawing/2014/main" id="{AC5A2C2E-3D73-42A4-A650-A092D99E6B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568" t="1928" r="8232"/>
              <a:stretch/>
            </p:blipFill>
            <p:spPr>
              <a:xfrm>
                <a:off x="3196789" y="1514584"/>
                <a:ext cx="4176775" cy="3398216"/>
              </a:xfrm>
              <a:prstGeom prst="rect">
                <a:avLst/>
              </a:prstGeom>
            </p:spPr>
          </p:pic>
          <p:cxnSp>
            <p:nvCxnSpPr>
              <p:cNvPr id="169" name="直線接點 5">
                <a:extLst>
                  <a:ext uri="{FF2B5EF4-FFF2-40B4-BE49-F238E27FC236}">
                    <a16:creationId xmlns:a16="http://schemas.microsoft.com/office/drawing/2014/main" id="{693B8352-14D2-483F-B3F6-616320BB77D4}"/>
                  </a:ext>
                </a:extLst>
              </p:cNvPr>
              <p:cNvCxnSpPr/>
              <p:nvPr/>
            </p:nvCxnSpPr>
            <p:spPr>
              <a:xfrm>
                <a:off x="6608233" y="1710267"/>
                <a:ext cx="25400" cy="27432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6">
                <a:extLst>
                  <a:ext uri="{FF2B5EF4-FFF2-40B4-BE49-F238E27FC236}">
                    <a16:creationId xmlns:a16="http://schemas.microsoft.com/office/drawing/2014/main" id="{DF72D62C-47EB-40FF-B273-87057A432372}"/>
                  </a:ext>
                </a:extLst>
              </p:cNvPr>
              <p:cNvCxnSpPr/>
              <p:nvPr/>
            </p:nvCxnSpPr>
            <p:spPr>
              <a:xfrm>
                <a:off x="6134100" y="1722967"/>
                <a:ext cx="0" cy="2738967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7">
                <a:extLst>
                  <a:ext uri="{FF2B5EF4-FFF2-40B4-BE49-F238E27FC236}">
                    <a16:creationId xmlns:a16="http://schemas.microsoft.com/office/drawing/2014/main" id="{C1CD58CC-3F23-4DB9-A788-CD995D41FAF4}"/>
                  </a:ext>
                </a:extLst>
              </p:cNvPr>
              <p:cNvCxnSpPr/>
              <p:nvPr/>
            </p:nvCxnSpPr>
            <p:spPr>
              <a:xfrm flipH="1">
                <a:off x="5156201" y="1710267"/>
                <a:ext cx="4233" cy="276436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字方塊 8">
                    <a:extLst>
                      <a:ext uri="{FF2B5EF4-FFF2-40B4-BE49-F238E27FC236}">
                        <a16:creationId xmlns:a16="http://schemas.microsoft.com/office/drawing/2014/main" id="{608358EB-B10E-4208-BC2A-60379D3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6455232" y="1855948"/>
                    <a:ext cx="903722" cy="4289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33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33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33" b="1" i="1">
                                  <a:latin typeface="Cambria Math" panose="02040503050406030204" pitchFamily="18" charset="0"/>
                                </a:rPr>
                                <m:t>𝒃𝒘</m:t>
                              </m:r>
                            </m:sub>
                          </m:sSub>
                          <m:r>
                            <a:rPr lang="en-US" sz="1133" b="1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133" b="1" i="1">
                              <a:latin typeface="Cambria Math" panose="02040503050406030204" pitchFamily="18" charset="0"/>
                            </a:rPr>
                            <m:t>𝟔𝟓</m:t>
                          </m:r>
                          <m:r>
                            <a:rPr lang="en-US" sz="1133" b="1">
                              <a:latin typeface="Cambria Math" panose="02040503050406030204" pitchFamily="18" charset="0"/>
                            </a:rPr>
                            <m:t>𝐇𝐳</m:t>
                          </m:r>
                        </m:oMath>
                      </m:oMathPara>
                    </a14:m>
                    <a:endParaRPr lang="en-US" sz="1133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lang="en-US" sz="1133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5" name="文字方塊 8">
                    <a:extLst>
                      <a:ext uri="{FF2B5EF4-FFF2-40B4-BE49-F238E27FC236}">
                        <a16:creationId xmlns:a16="http://schemas.microsoft.com/office/drawing/2014/main" id="{608358EB-B10E-4208-BC2A-60379D3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5232" y="1855948"/>
                    <a:ext cx="903722" cy="42894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字方塊 9">
                    <a:extLst>
                      <a:ext uri="{FF2B5EF4-FFF2-40B4-BE49-F238E27FC236}">
                        <a16:creationId xmlns:a16="http://schemas.microsoft.com/office/drawing/2014/main" id="{BBB5B1B7-1CD6-437B-ABBA-5A183F684BB0}"/>
                      </a:ext>
                    </a:extLst>
                  </p:cNvPr>
                  <p:cNvSpPr txBox="1"/>
                  <p:nvPr/>
                </p:nvSpPr>
                <p:spPr>
                  <a:xfrm>
                    <a:off x="5302669" y="1848133"/>
                    <a:ext cx="896238" cy="2593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33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33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33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𝒃𝒘</m:t>
                              </m:r>
                            </m:sub>
                          </m:sSub>
                          <m:r>
                            <a:rPr lang="en-US" sz="1133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133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1133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𝐇𝐳</m:t>
                          </m:r>
                        </m:oMath>
                      </m:oMathPara>
                    </a14:m>
                    <a:endParaRPr lang="en-US" sz="1133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7" name="文字方塊 9">
                    <a:extLst>
                      <a:ext uri="{FF2B5EF4-FFF2-40B4-BE49-F238E27FC236}">
                        <a16:creationId xmlns:a16="http://schemas.microsoft.com/office/drawing/2014/main" id="{BBB5B1B7-1CD6-437B-ABBA-5A183F684B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2669" y="1848133"/>
                    <a:ext cx="896238" cy="25937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文字方塊 10">
                    <a:extLst>
                      <a:ext uri="{FF2B5EF4-FFF2-40B4-BE49-F238E27FC236}">
                        <a16:creationId xmlns:a16="http://schemas.microsoft.com/office/drawing/2014/main" id="{EB3CF34D-4F8D-4AB8-A3A9-377EBA0A87B4}"/>
                      </a:ext>
                    </a:extLst>
                  </p:cNvPr>
                  <p:cNvSpPr txBox="1"/>
                  <p:nvPr/>
                </p:nvSpPr>
                <p:spPr>
                  <a:xfrm>
                    <a:off x="4234292" y="1848132"/>
                    <a:ext cx="985061" cy="2593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33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33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33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𝒃𝒘</m:t>
                              </m:r>
                            </m:sub>
                          </m:sSub>
                          <m:r>
                            <a:rPr lang="en-US" sz="1133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133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133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133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133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33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𝐇𝐳</m:t>
                          </m:r>
                        </m:oMath>
                      </m:oMathPara>
                    </a14:m>
                    <a:endParaRPr lang="en-US" sz="1133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9" name="文字方塊 10">
                    <a:extLst>
                      <a:ext uri="{FF2B5EF4-FFF2-40B4-BE49-F238E27FC236}">
                        <a16:creationId xmlns:a16="http://schemas.microsoft.com/office/drawing/2014/main" id="{EB3CF34D-4F8D-4AB8-A3A9-377EBA0A8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4292" y="1848132"/>
                    <a:ext cx="985061" cy="2593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67" name="圖片 3">
              <a:extLst>
                <a:ext uri="{FF2B5EF4-FFF2-40B4-BE49-F238E27FC236}">
                  <a16:creationId xmlns:a16="http://schemas.microsoft.com/office/drawing/2014/main" id="{061C3D28-8A93-4937-BA98-32BA6BCF1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4" t="1928" r="8044"/>
            <a:stretch/>
          </p:blipFill>
          <p:spPr>
            <a:xfrm>
              <a:off x="126593" y="7322411"/>
              <a:ext cx="5504186" cy="4573948"/>
            </a:xfrm>
            <a:prstGeom prst="rect">
              <a:avLst/>
            </a:prstGeom>
          </p:spPr>
        </p:pic>
      </p:grpSp>
      <p:sp>
        <p:nvSpPr>
          <p:cNvPr id="180" name="Rectangle 147">
            <a:extLst>
              <a:ext uri="{FF2B5EF4-FFF2-40B4-BE49-F238E27FC236}">
                <a16:creationId xmlns:a16="http://schemas.microsoft.com/office/drawing/2014/main" id="{9E62ABF2-6997-440E-AEAF-10DC442FD1B7}"/>
              </a:ext>
            </a:extLst>
          </p:cNvPr>
          <p:cNvSpPr/>
          <p:nvPr/>
        </p:nvSpPr>
        <p:spPr bwMode="auto">
          <a:xfrm>
            <a:off x="9463448" y="11684000"/>
            <a:ext cx="8505800" cy="554143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Human-Exoskeleton Coupled Dynamic Model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22C6C7A-27C4-4BB5-A8B3-8A575DB67D3F}"/>
              </a:ext>
            </a:extLst>
          </p:cNvPr>
          <p:cNvSpPr/>
          <p:nvPr/>
        </p:nvSpPr>
        <p:spPr bwMode="auto">
          <a:xfrm>
            <a:off x="9466246" y="12255500"/>
            <a:ext cx="8500207" cy="54731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sp>
        <p:nvSpPr>
          <p:cNvPr id="182" name="Rectangle 254">
            <a:extLst>
              <a:ext uri="{FF2B5EF4-FFF2-40B4-BE49-F238E27FC236}">
                <a16:creationId xmlns:a16="http://schemas.microsoft.com/office/drawing/2014/main" id="{C5FFD32B-CF8E-4734-B2A7-EFB16B55D062}"/>
              </a:ext>
            </a:extLst>
          </p:cNvPr>
          <p:cNvSpPr/>
          <p:nvPr/>
        </p:nvSpPr>
        <p:spPr bwMode="auto">
          <a:xfrm>
            <a:off x="9474748" y="18034000"/>
            <a:ext cx="8495753" cy="561340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Experimental Result</a:t>
            </a:r>
          </a:p>
        </p:txBody>
      </p:sp>
      <p:sp>
        <p:nvSpPr>
          <p:cNvPr id="184" name="矩形 28">
            <a:extLst>
              <a:ext uri="{FF2B5EF4-FFF2-40B4-BE49-F238E27FC236}">
                <a16:creationId xmlns:a16="http://schemas.microsoft.com/office/drawing/2014/main" id="{D1590151-1E69-48B7-BE5B-199E5C9FB3BC}"/>
              </a:ext>
            </a:extLst>
          </p:cNvPr>
          <p:cNvSpPr/>
          <p:nvPr/>
        </p:nvSpPr>
        <p:spPr>
          <a:xfrm>
            <a:off x="9545488" y="18674335"/>
            <a:ext cx="415430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67" kern="0" dirty="0">
                <a:latin typeface="Arial" panose="020B0604020202020204" pitchFamily="34" charset="0"/>
                <a:cs typeface="Arial" panose="020B0604020202020204" pitchFamily="34" charset="0"/>
              </a:rPr>
              <a:t>Motor Nominal Current Evaluation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196652B-4D35-4843-A6CD-D74EAD82F684}"/>
              </a:ext>
            </a:extLst>
          </p:cNvPr>
          <p:cNvSpPr/>
          <p:nvPr/>
        </p:nvSpPr>
        <p:spPr bwMode="auto">
          <a:xfrm>
            <a:off x="496692" y="24975971"/>
            <a:ext cx="8649254" cy="16303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9CA3E2E-D387-45FA-91FF-9E4C72453369}"/>
              </a:ext>
            </a:extLst>
          </p:cNvPr>
          <p:cNvSpPr/>
          <p:nvPr/>
        </p:nvSpPr>
        <p:spPr bwMode="auto">
          <a:xfrm>
            <a:off x="9470890" y="18595341"/>
            <a:ext cx="8505801" cy="804132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155979-80D5-40FE-B23A-F0CCFA2B72C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1267"/>
          <a:stretch/>
        </p:blipFill>
        <p:spPr>
          <a:xfrm>
            <a:off x="9449357" y="12998615"/>
            <a:ext cx="8787492" cy="4527385"/>
          </a:xfrm>
          <a:prstGeom prst="rect">
            <a:avLst/>
          </a:prstGeom>
        </p:spPr>
      </p:pic>
      <p:pic>
        <p:nvPicPr>
          <p:cNvPr id="1147" name="Picture 1146">
            <a:extLst>
              <a:ext uri="{FF2B5EF4-FFF2-40B4-BE49-F238E27FC236}">
                <a16:creationId xmlns:a16="http://schemas.microsoft.com/office/drawing/2014/main" id="{2A1C39B7-6A32-408F-9568-AB9389D42A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42" y="19294508"/>
            <a:ext cx="4182234" cy="2175997"/>
          </a:xfrm>
          <a:prstGeom prst="rect">
            <a:avLst/>
          </a:prstGeom>
          <a:noFill/>
        </p:spPr>
      </p:pic>
      <p:pic>
        <p:nvPicPr>
          <p:cNvPr id="1148" name="Picture 1147">
            <a:extLst>
              <a:ext uri="{FF2B5EF4-FFF2-40B4-BE49-F238E27FC236}">
                <a16:creationId xmlns:a16="http://schemas.microsoft.com/office/drawing/2014/main" id="{72A84313-A339-41BC-A1E5-82FC52C755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97" y="22987000"/>
            <a:ext cx="4270592" cy="2558365"/>
          </a:xfrm>
          <a:prstGeom prst="rect">
            <a:avLst/>
          </a:prstGeom>
          <a:noFill/>
        </p:spPr>
      </p:pic>
      <p:pic>
        <p:nvPicPr>
          <p:cNvPr id="1149" name="image6.png">
            <a:extLst>
              <a:ext uri="{FF2B5EF4-FFF2-40B4-BE49-F238E27FC236}">
                <a16:creationId xmlns:a16="http://schemas.microsoft.com/office/drawing/2014/main" id="{7CA490DE-0457-4EBB-9BE2-F5F637BEE05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35"/>
          <a:stretch/>
        </p:blipFill>
        <p:spPr bwMode="auto">
          <a:xfrm>
            <a:off x="13629324" y="19177001"/>
            <a:ext cx="4270592" cy="208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0" name="Picture 1149">
            <a:extLst>
              <a:ext uri="{FF2B5EF4-FFF2-40B4-BE49-F238E27FC236}">
                <a16:creationId xmlns:a16="http://schemas.microsoft.com/office/drawing/2014/main" id="{ECA3C51E-99D0-4F63-9F3E-1160C1C9C65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" b="-1"/>
          <a:stretch/>
        </p:blipFill>
        <p:spPr bwMode="auto">
          <a:xfrm>
            <a:off x="13725538" y="22820691"/>
            <a:ext cx="4202439" cy="2849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1" name="矩形 28">
            <a:extLst>
              <a:ext uri="{FF2B5EF4-FFF2-40B4-BE49-F238E27FC236}">
                <a16:creationId xmlns:a16="http://schemas.microsoft.com/office/drawing/2014/main" id="{680A3171-9668-4586-B3E1-510FB63D75D8}"/>
              </a:ext>
            </a:extLst>
          </p:cNvPr>
          <p:cNvSpPr/>
          <p:nvPr/>
        </p:nvSpPr>
        <p:spPr>
          <a:xfrm>
            <a:off x="13783215" y="18728283"/>
            <a:ext cx="415430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67" kern="0" dirty="0">
                <a:latin typeface="Arial" panose="020B0604020202020204" pitchFamily="34" charset="0"/>
                <a:cs typeface="Arial" panose="020B0604020202020204" pitchFamily="34" charset="0"/>
              </a:rPr>
              <a:t>Exoskeleton Backdrive Torque Evaluation</a:t>
            </a:r>
          </a:p>
        </p:txBody>
      </p:sp>
      <p:sp>
        <p:nvSpPr>
          <p:cNvPr id="1152" name="矩形 28">
            <a:extLst>
              <a:ext uri="{FF2B5EF4-FFF2-40B4-BE49-F238E27FC236}">
                <a16:creationId xmlns:a16="http://schemas.microsoft.com/office/drawing/2014/main" id="{6E6BA48B-9370-4480-979A-058735C06E09}"/>
              </a:ext>
            </a:extLst>
          </p:cNvPr>
          <p:cNvSpPr/>
          <p:nvPr/>
        </p:nvSpPr>
        <p:spPr>
          <a:xfrm>
            <a:off x="13843104" y="22219418"/>
            <a:ext cx="4084873" cy="5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67" kern="0" dirty="0">
                <a:latin typeface="Arial" panose="020B0604020202020204" pitchFamily="34" charset="0"/>
                <a:cs typeface="Arial" panose="020B0604020202020204" pitchFamily="34" charset="0"/>
              </a:rPr>
              <a:t>Torque Tracking for Walking and Squatting Assistance </a:t>
            </a:r>
          </a:p>
        </p:txBody>
      </p:sp>
      <p:sp>
        <p:nvSpPr>
          <p:cNvPr id="1153" name="矩形 28">
            <a:extLst>
              <a:ext uri="{FF2B5EF4-FFF2-40B4-BE49-F238E27FC236}">
                <a16:creationId xmlns:a16="http://schemas.microsoft.com/office/drawing/2014/main" id="{8F763C7F-27FA-4516-B5B8-499424221CFE}"/>
              </a:ext>
            </a:extLst>
          </p:cNvPr>
          <p:cNvSpPr/>
          <p:nvPr/>
        </p:nvSpPr>
        <p:spPr>
          <a:xfrm>
            <a:off x="9652000" y="22606000"/>
            <a:ext cx="349730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67" kern="0" dirty="0">
                <a:latin typeface="Arial" panose="020B0604020202020204" pitchFamily="34" charset="0"/>
                <a:cs typeface="Arial" panose="020B0604020202020204" pitchFamily="34" charset="0"/>
              </a:rPr>
              <a:t>Exoskeleton Bandwidth Evaluation</a:t>
            </a:r>
          </a:p>
        </p:txBody>
      </p:sp>
      <p:sp>
        <p:nvSpPr>
          <p:cNvPr id="1154" name="矩形 28">
            <a:extLst>
              <a:ext uri="{FF2B5EF4-FFF2-40B4-BE49-F238E27FC236}">
                <a16:creationId xmlns:a16="http://schemas.microsoft.com/office/drawing/2014/main" id="{02FD82B3-0EF2-4B68-B452-CDD9DDA9377B}"/>
              </a:ext>
            </a:extLst>
          </p:cNvPr>
          <p:cNvSpPr/>
          <p:nvPr/>
        </p:nvSpPr>
        <p:spPr>
          <a:xfrm>
            <a:off x="9542707" y="21447719"/>
            <a:ext cx="4249822" cy="11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</a:pPr>
            <a:r>
              <a:rPr lang="en-US" altLang="zh-CN" sz="1500" kern="0" dirty="0">
                <a:latin typeface="Arial" panose="020B0604020202020204" pitchFamily="34" charset="0"/>
                <a:cs typeface="Arial" panose="020B0604020202020204" pitchFamily="34" charset="0"/>
              </a:rPr>
              <a:t>(a) Stator temperature over time for different current conditions; (b) Thermal image after 15 min of continuous 7.5 A current operation. The actuator surface reached the maximum temperature of 62.7 ℃.</a:t>
            </a:r>
          </a:p>
        </p:txBody>
      </p:sp>
      <p:sp>
        <p:nvSpPr>
          <p:cNvPr id="1155" name="矩形 28">
            <a:extLst>
              <a:ext uri="{FF2B5EF4-FFF2-40B4-BE49-F238E27FC236}">
                <a16:creationId xmlns:a16="http://schemas.microsoft.com/office/drawing/2014/main" id="{9A869F22-F0B0-427D-BE01-9EE4E1D5C8C3}"/>
              </a:ext>
            </a:extLst>
          </p:cNvPr>
          <p:cNvSpPr/>
          <p:nvPr/>
        </p:nvSpPr>
        <p:spPr>
          <a:xfrm>
            <a:off x="9623738" y="25697715"/>
            <a:ext cx="4249822" cy="8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</a:pPr>
            <a:r>
              <a:rPr lang="en-US" altLang="zh-CN" sz="1500" kern="0" dirty="0">
                <a:latin typeface="Arial" panose="020B0604020202020204" pitchFamily="34" charset="0"/>
                <a:cs typeface="Arial" panose="020B0604020202020204" pitchFamily="34" charset="0"/>
              </a:rPr>
              <a:t>Bode plot for 10 Nm, 15 Nm, and 20 Nm torque control. The high bandwidth (highest value is 62.4 Hz) demonstrates the ability to handle high-frequency movements of humans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1AF77-508D-4988-94D2-36E570632EE3}"/>
              </a:ext>
            </a:extLst>
          </p:cNvPr>
          <p:cNvSpPr/>
          <p:nvPr/>
        </p:nvSpPr>
        <p:spPr>
          <a:xfrm>
            <a:off x="13862220" y="21526500"/>
            <a:ext cx="4044781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</a:pPr>
            <a:r>
              <a:rPr lang="en-US" sz="1500" kern="0" dirty="0">
                <a:latin typeface="Arial" panose="020B0604020202020204" pitchFamily="34" charset="0"/>
                <a:cs typeface="Arial" panose="020B0604020202020204" pitchFamily="34" charset="0"/>
              </a:rPr>
              <a:t>The backdrivability of the hip exoskeleton in the unpowered mode. The maximum torque of the mechanical resistance is approximately 0.4 Nm 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F4652AF5-690A-4434-B3F0-1D94759DDADD}"/>
              </a:ext>
            </a:extLst>
          </p:cNvPr>
          <p:cNvSpPr/>
          <p:nvPr/>
        </p:nvSpPr>
        <p:spPr>
          <a:xfrm>
            <a:off x="13910179" y="25958939"/>
            <a:ext cx="3946238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just" defTabSz="1922098">
              <a:spcBef>
                <a:spcPct val="20000"/>
              </a:spcBef>
            </a:pPr>
            <a:r>
              <a:rPr lang="en-US" sz="1500" kern="0" dirty="0">
                <a:latin typeface="Arial" panose="020B0604020202020204" pitchFamily="34" charset="0"/>
                <a:cs typeface="Arial" panose="020B0604020202020204" pitchFamily="34" charset="0"/>
              </a:rPr>
              <a:t>Torque tracking performance of ±20 Nm assistance during walking and squatting tests. 1.09 Nm root mean square tracking error, 5.4% of the desired peak torque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CF881-5133-45DD-95F6-3978522EBC13}"/>
              </a:ext>
            </a:extLst>
          </p:cNvPr>
          <p:cNvSpPr/>
          <p:nvPr/>
        </p:nvSpPr>
        <p:spPr>
          <a:xfrm>
            <a:off x="533960" y="24975971"/>
            <a:ext cx="85854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[1] S. Yu, etc. Quasi-Direct Drive Actuation for a Lightweight Hip Exoskeleton with High Backdrivability and High Bandwidth. IEEE/ASME Transactions on Mechatronics, 2020.</a:t>
            </a:r>
          </a:p>
          <a:p>
            <a:pPr algn="just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[2] S. Yu, etc. Design and Control of a High-Torque and Highly Backdrivable Hybrid Soft Exoskeleton for Knee Injury Prevention During Squatting. IEEE Robotics and Automation Letters, 2019.</a:t>
            </a:r>
          </a:p>
          <a:p>
            <a:pPr algn="just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[3] J. Yang, etc. Machine Learning Based Adaptive Gait Phase Estimation Using Inertial Measurement Sensors. Design of Medical Devices Conference. American Society of Mechanical Engineers Digital Collection, 2019</a:t>
            </a:r>
          </a:p>
        </p:txBody>
      </p:sp>
      <p:pic>
        <p:nvPicPr>
          <p:cNvPr id="1158" name="Picture 1157">
            <a:extLst>
              <a:ext uri="{FF2B5EF4-FFF2-40B4-BE49-F238E27FC236}">
                <a16:creationId xmlns:a16="http://schemas.microsoft.com/office/drawing/2014/main" id="{45C82296-798B-4B26-8DC4-A8C85D4ECA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46678" y="99532"/>
            <a:ext cx="2402501" cy="2402501"/>
          </a:xfrm>
          <a:prstGeom prst="rect">
            <a:avLst/>
          </a:prstGeom>
        </p:spPr>
      </p:pic>
      <p:pic>
        <p:nvPicPr>
          <p:cNvPr id="1159" name="Picture 1158">
            <a:extLst>
              <a:ext uri="{FF2B5EF4-FFF2-40B4-BE49-F238E27FC236}">
                <a16:creationId xmlns:a16="http://schemas.microsoft.com/office/drawing/2014/main" id="{9DC72D7E-F665-45E7-BED2-890B16906D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" y="163586"/>
            <a:ext cx="2749212" cy="1537034"/>
          </a:xfrm>
          <a:prstGeom prst="rect">
            <a:avLst/>
          </a:prstGeom>
        </p:spPr>
      </p:pic>
      <p:pic>
        <p:nvPicPr>
          <p:cNvPr id="1160" name="Picture 1159" descr="Image result for city university of new york logo">
            <a:extLst>
              <a:ext uri="{FF2B5EF4-FFF2-40B4-BE49-F238E27FC236}">
                <a16:creationId xmlns:a16="http://schemas.microsoft.com/office/drawing/2014/main" id="{65ECDAEA-DB6D-48F0-899D-11E0ED13D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26793"/>
          <a:stretch>
            <a:fillRect/>
          </a:stretch>
        </p:blipFill>
        <p:spPr bwMode="auto">
          <a:xfrm>
            <a:off x="46772" y="1617389"/>
            <a:ext cx="2698274" cy="12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1" name="Rectangle 1160">
            <a:extLst>
              <a:ext uri="{FF2B5EF4-FFF2-40B4-BE49-F238E27FC236}">
                <a16:creationId xmlns:a16="http://schemas.microsoft.com/office/drawing/2014/main" id="{907B08A7-8D94-4336-86CF-D6AFCEF000DF}"/>
              </a:ext>
            </a:extLst>
          </p:cNvPr>
          <p:cNvSpPr/>
          <p:nvPr/>
        </p:nvSpPr>
        <p:spPr>
          <a:xfrm>
            <a:off x="3429503" y="1709421"/>
            <a:ext cx="1079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Shuangyue Yu, Tzu-Hao Huang,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Chunhai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Jiao, Hang Hu, Sainan Zhang, Hao Su* </a:t>
            </a:r>
            <a:endParaRPr lang="en-US" altLang="zh-CN" sz="2000" baseline="30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45008D57-436D-47F8-A88B-18F9ECD8C9A3}"/>
              </a:ext>
            </a:extLst>
          </p:cNvPr>
          <p:cNvSpPr/>
          <p:nvPr/>
        </p:nvSpPr>
        <p:spPr>
          <a:xfrm>
            <a:off x="3011365" y="392738"/>
            <a:ext cx="11536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Lightweight and High Torque Hip Exoskeleton with Quasi-Direct Drive Actuation</a:t>
            </a:r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E1B4ECC8-7585-42FC-8AE3-9A777DDD7315}"/>
              </a:ext>
            </a:extLst>
          </p:cNvPr>
          <p:cNvSpPr/>
          <p:nvPr/>
        </p:nvSpPr>
        <p:spPr>
          <a:xfrm>
            <a:off x="3529430" y="2219965"/>
            <a:ext cx="10246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Biomechatronics and Intelligent Robotics lab, Department of Mechanical Engineering, City University of New York, City College, New York, NY, 10031, USA </a:t>
            </a:r>
          </a:p>
        </p:txBody>
      </p:sp>
      <p:pic>
        <p:nvPicPr>
          <p:cNvPr id="1164" name="Picture 1163">
            <a:extLst>
              <a:ext uri="{FF2B5EF4-FFF2-40B4-BE49-F238E27FC236}">
                <a16:creationId xmlns:a16="http://schemas.microsoft.com/office/drawing/2014/main" id="{57277DFB-E288-45B5-BAEF-BB7E5C1BFF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635353" y="221844"/>
            <a:ext cx="1319025" cy="1593823"/>
          </a:xfrm>
          <a:prstGeom prst="rect">
            <a:avLst/>
          </a:prstGeom>
        </p:spPr>
      </p:pic>
      <p:sp>
        <p:nvSpPr>
          <p:cNvPr id="1165" name="TextBox 1164">
            <a:extLst>
              <a:ext uri="{FF2B5EF4-FFF2-40B4-BE49-F238E27FC236}">
                <a16:creationId xmlns:a16="http://schemas.microsoft.com/office/drawing/2014/main" id="{8CF94ACA-B709-4BBC-B667-A49E2D590466}"/>
              </a:ext>
            </a:extLst>
          </p:cNvPr>
          <p:cNvSpPr txBox="1"/>
          <p:nvPr/>
        </p:nvSpPr>
        <p:spPr>
          <a:xfrm>
            <a:off x="14243179" y="2356537"/>
            <a:ext cx="4059603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http://haosu-robotics.github.io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67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Email: hao.su@ccny.cuny.edu</a:t>
            </a:r>
          </a:p>
        </p:txBody>
      </p:sp>
      <p:sp>
        <p:nvSpPr>
          <p:cNvPr id="60" name="Rectangle 147">
            <a:extLst>
              <a:ext uri="{FF2B5EF4-FFF2-40B4-BE49-F238E27FC236}">
                <a16:creationId xmlns:a16="http://schemas.microsoft.com/office/drawing/2014/main" id="{8648C511-CD9F-467C-BA8D-C80F409451ED}"/>
              </a:ext>
            </a:extLst>
          </p:cNvPr>
          <p:cNvSpPr/>
          <p:nvPr/>
        </p:nvSpPr>
        <p:spPr bwMode="auto">
          <a:xfrm>
            <a:off x="501109" y="22631400"/>
            <a:ext cx="8637124" cy="354910"/>
          </a:xfrm>
          <a:prstGeom prst="rect">
            <a:avLst/>
          </a:prstGeom>
          <a:solidFill>
            <a:srgbClr val="2222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vert="horz" wrap="square" lIns="67733" tIns="0" rIns="67733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7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EC2EE1-6AF5-4206-8E3F-AA4F1794209E}"/>
              </a:ext>
            </a:extLst>
          </p:cNvPr>
          <p:cNvSpPr/>
          <p:nvPr/>
        </p:nvSpPr>
        <p:spPr bwMode="auto">
          <a:xfrm>
            <a:off x="495379" y="22997953"/>
            <a:ext cx="8657193" cy="150082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9"/>
            <a:endParaRPr lang="en-US" sz="200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0D5088FD-F834-464D-8BAC-EDD8DE11D04B}"/>
              </a:ext>
            </a:extLst>
          </p:cNvPr>
          <p:cNvSpPr txBox="1">
            <a:spLocks/>
          </p:cNvSpPr>
          <p:nvPr/>
        </p:nvSpPr>
        <p:spPr>
          <a:xfrm>
            <a:off x="654175" y="7094549"/>
            <a:ext cx="8003461" cy="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High Torque Density Motor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427C9FDF-025B-4D86-A783-BAA0781A1F87}"/>
              </a:ext>
            </a:extLst>
          </p:cNvPr>
          <p:cNvSpPr txBox="1">
            <a:spLocks/>
          </p:cNvSpPr>
          <p:nvPr/>
        </p:nvSpPr>
        <p:spPr>
          <a:xfrm>
            <a:off x="670050" y="11095049"/>
            <a:ext cx="8003461" cy="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Quasi-Direct Drive Actuator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259C6E1F-CC26-4D84-9DE6-2F239D42642B}"/>
              </a:ext>
            </a:extLst>
          </p:cNvPr>
          <p:cNvSpPr txBox="1">
            <a:spLocks/>
          </p:cNvSpPr>
          <p:nvPr/>
        </p:nvSpPr>
        <p:spPr>
          <a:xfrm>
            <a:off x="9533393" y="3776141"/>
            <a:ext cx="8003461" cy="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Human-exoskeleton coupled dynamic model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308E134C-C443-49A5-AD53-C542DFC0A169}"/>
              </a:ext>
            </a:extLst>
          </p:cNvPr>
          <p:cNvSpPr txBox="1">
            <a:spLocks/>
          </p:cNvSpPr>
          <p:nvPr/>
        </p:nvSpPr>
        <p:spPr>
          <a:xfrm>
            <a:off x="9542649" y="7473226"/>
            <a:ext cx="8003461" cy="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The bandwidth and backdrivability simulation result 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578DB97-9802-44D5-AAA7-FC798683421B}"/>
              </a:ext>
            </a:extLst>
          </p:cNvPr>
          <p:cNvSpPr txBox="1">
            <a:spLocks/>
          </p:cNvSpPr>
          <p:nvPr/>
        </p:nvSpPr>
        <p:spPr>
          <a:xfrm>
            <a:off x="9646435" y="12255500"/>
            <a:ext cx="8003461" cy="6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marL="863578" indent="-86357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04" indent="-720707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2882828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4038499" indent="-579424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5190996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5648184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6105373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6562561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7019750" indent="-576248" algn="l" defTabSz="230658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1500" kern="0" dirty="0">
                <a:latin typeface="Arial" panose="020B0604020202020204" pitchFamily="34" charset="0"/>
                <a:cs typeface="Arial" panose="020B0604020202020204" pitchFamily="34" charset="0"/>
              </a:rPr>
              <a:t>Sate-based Algorithm, Markov Decision Process, No Dependency on Previous Stride Data</a:t>
            </a:r>
          </a:p>
          <a:p>
            <a:pPr marL="0" indent="0" algn="just">
              <a:buFont typeface="Arial" panose="020B0604020202020204" pitchFamily="34" charset="0"/>
              <a:buChar char="•"/>
            </a:pPr>
            <a:r>
              <a:rPr lang="en-US" altLang="zh-CN" sz="1500" kern="0" dirty="0">
                <a:latin typeface="Arial" panose="020B0604020202020204" pitchFamily="34" charset="0"/>
                <a:cs typeface="Arial" panose="020B0604020202020204" pitchFamily="34" charset="0"/>
              </a:rPr>
              <a:t>Explicit Calculation of Predicted Heel Strike</a:t>
            </a:r>
          </a:p>
        </p:txBody>
      </p:sp>
      <p:pic>
        <p:nvPicPr>
          <p:cNvPr id="67" name="Picture 2" descr="NSF Logo | NSF - National Science Foundation">
            <a:extLst>
              <a:ext uri="{FF2B5EF4-FFF2-40B4-BE49-F238E27FC236}">
                <a16:creationId xmlns:a16="http://schemas.microsoft.com/office/drawing/2014/main" id="{0814A7DE-7317-4E49-B2C7-9B26DDB0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75" y="23589233"/>
            <a:ext cx="854597" cy="8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UC Davis Joins NIH Multi-Campus Health Network">
            <a:extLst>
              <a:ext uri="{FF2B5EF4-FFF2-40B4-BE49-F238E27FC236}">
                <a16:creationId xmlns:a16="http://schemas.microsoft.com/office/drawing/2014/main" id="{3AA4B016-C732-48E6-95B8-89C019C87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7740" r="27500" b="15046"/>
          <a:stretch/>
        </p:blipFill>
        <p:spPr bwMode="auto">
          <a:xfrm>
            <a:off x="6008540" y="23600213"/>
            <a:ext cx="1077407" cy="8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Graphics | ACL Administration for Community Living">
            <a:extLst>
              <a:ext uri="{FF2B5EF4-FFF2-40B4-BE49-F238E27FC236}">
                <a16:creationId xmlns:a16="http://schemas.microsoft.com/office/drawing/2014/main" id="{B377C4A3-49D6-4838-B425-EDACC816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00" y="23635308"/>
            <a:ext cx="1499402" cy="7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761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430</Words>
  <Application>Microsoft Office PowerPoint</Application>
  <PresentationFormat>自定义</PresentationFormat>
  <Paragraphs>38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Cambria Math</vt:lpstr>
      <vt:lpstr>Times New Roman</vt:lpstr>
      <vt:lpstr>Default Design</vt:lpstr>
      <vt:lpstr>PowerPoint 演示文稿</vt:lpstr>
    </vt:vector>
  </TitlesOfParts>
  <Company>Genigraphics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x 30 poster template</dc:title>
  <dc:creator>Shuangyue Yu</dc:creator>
  <dc:description>Call us at 1-800-790-4001_x000d_
www.genigraphics.com</dc:description>
  <cp:lastModifiedBy>syu003@citymail.cuny.edu</cp:lastModifiedBy>
  <cp:revision>362</cp:revision>
  <cp:lastPrinted>2020-05-12T20:49:46Z</cp:lastPrinted>
  <dcterms:created xsi:type="dcterms:W3CDTF">2011-05-08T17:15:18Z</dcterms:created>
  <dcterms:modified xsi:type="dcterms:W3CDTF">2020-05-15T14:03:54Z</dcterms:modified>
</cp:coreProperties>
</file>